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1553" autoAdjust="0"/>
  </p:normalViewPr>
  <p:slideViewPr>
    <p:cSldViewPr>
      <p:cViewPr varScale="1">
        <p:scale>
          <a:sx n="63" d="100"/>
          <a:sy n="63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FEA2C0C7-6E20-4D11-829A-FB0064360B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23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575D93EA-E77E-4ECF-AC89-CC6B81F2E6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63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2FE1C3-FF7E-4A3C-9DEA-E6B5525D8182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FFC265-D3DB-458E-88DF-A907A7EA569C}" type="slidenum">
              <a:rPr lang="en-US"/>
              <a:pPr/>
              <a:t>2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4B371-47EF-4F94-805C-A1A2AA5EDDC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6411925" y="6541093"/>
            <a:ext cx="259237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800" b="0" dirty="0" smtClean="0"/>
              <a:t>© 2011</a:t>
            </a:r>
            <a:r>
              <a:rPr lang="en-US" altLang="en-US" sz="800" b="0" baseline="0" dirty="0" smtClean="0"/>
              <a:t> </a:t>
            </a:r>
            <a:r>
              <a:rPr lang="en-US" altLang="en-US" sz="800" b="0" dirty="0" smtClean="0"/>
              <a:t>The MITRE Corporation. All rights Reserved.</a:t>
            </a:r>
            <a:endParaRPr lang="en-US" altLang="en-US" sz="800" b="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6400800"/>
            <a:ext cx="804862" cy="252413"/>
          </a:xfrm>
          <a:prstGeom prst="rect">
            <a:avLst/>
          </a:prstGeom>
          <a:noFill/>
        </p:spPr>
      </p:pic>
      <p:sp>
        <p:nvSpPr>
          <p:cNvPr id="10" name="Text Box 27"/>
          <p:cNvSpPr txBox="1">
            <a:spLocks noChangeArrowheads="1"/>
          </p:cNvSpPr>
          <p:nvPr userDrawn="1"/>
        </p:nvSpPr>
        <p:spPr bwMode="auto">
          <a:xfrm>
            <a:off x="2286000" y="6541093"/>
            <a:ext cx="3048000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914400">
              <a:lnSpc>
                <a:spcPts val="1300"/>
              </a:lnSpc>
              <a:spcAft>
                <a:spcPct val="0"/>
              </a:spcAft>
            </a:pPr>
            <a:r>
              <a:rPr lang="en-US" sz="800" b="0" dirty="0" smtClean="0"/>
              <a:t>Approved for Public Release: 10-2908. Distribution Unlimited</a:t>
            </a:r>
            <a:endParaRPr lang="en-US" sz="800" b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A01E13-3C84-41DC-A974-41C562D0AE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50" y="381000"/>
            <a:ext cx="1924050" cy="5722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0" y="381000"/>
            <a:ext cx="5619750" cy="5722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6B07EB-F805-493D-9250-B078F152F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■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538793-F95B-4CFC-9A87-DBAD57B24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127CB1-B9F0-4851-9763-EA453DC0E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buFont typeface="Arial" pitchFamily="34" charset="0"/>
              <a:buChar char="■"/>
              <a:defRPr sz="2000">
                <a:latin typeface="Arial" pitchFamily="34" charset="0"/>
              </a:defRPr>
            </a:lvl1pPr>
            <a:lvl2pPr>
              <a:defRPr sz="1800">
                <a:latin typeface="Arial" pitchFamily="34" charset="0"/>
              </a:defRPr>
            </a:lvl2pPr>
            <a:lvl3pPr>
              <a:buFont typeface="Arial" pitchFamily="34" charset="0"/>
              <a:buChar char="■"/>
              <a:defRPr sz="1600">
                <a:latin typeface="Arial" pitchFamily="34" charset="0"/>
              </a:defRPr>
            </a:lvl3pPr>
            <a:lvl4pPr>
              <a:defRPr sz="1400">
                <a:latin typeface="Arial" pitchFamily="34" charset="0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000">
                <a:latin typeface="Arial" pitchFamily="34" charset="0"/>
              </a:defRPr>
            </a:lvl1pPr>
            <a:lvl2pPr>
              <a:defRPr sz="1800">
                <a:latin typeface="Arial" pitchFamily="34" charset="0"/>
              </a:defRPr>
            </a:lvl2pPr>
            <a:lvl3pPr>
              <a:defRPr sz="1600">
                <a:latin typeface="Arial" pitchFamily="34" charset="0"/>
              </a:defRPr>
            </a:lvl3pPr>
            <a:lvl4pPr>
              <a:defRPr sz="1400">
                <a:latin typeface="Arial" pitchFamily="34" charset="0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337DF1-FFD0-467C-AEC8-891FB64B6D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BD7E83-2C38-4E06-9310-D03C0AC14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85EAEB-546A-4E88-B145-1FAD9C4081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C1F5EB-BA1D-4F22-94ED-B2480B2BF3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FD9362-D96C-4B50-92AA-E6BB6E713E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EECFD7-6017-4380-ADE9-6F6301FD53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fld id="{2C333527-BB03-47C3-B68C-229951B94A0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962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4008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127" name="Picture 3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9700"/>
            <a:ext cx="804862" cy="252413"/>
          </a:xfrm>
          <a:prstGeom prst="rect">
            <a:avLst/>
          </a:prstGeom>
          <a:noFill/>
        </p:spPr>
      </p:pic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411926" y="6541093"/>
            <a:ext cx="259237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800" b="0" dirty="0" smtClean="0"/>
              <a:t>© 2011</a:t>
            </a:r>
            <a:r>
              <a:rPr lang="en-US" altLang="en-US" sz="800" b="0" baseline="0" dirty="0" smtClean="0"/>
              <a:t> </a:t>
            </a:r>
            <a:r>
              <a:rPr lang="en-US" altLang="en-US" sz="800" b="0" dirty="0" smtClean="0"/>
              <a:t>The MITRE Corporation. All rights Reserved.</a:t>
            </a:r>
            <a:endParaRPr lang="en-US" altLang="en-US" sz="800" b="0" dirty="0"/>
          </a:p>
        </p:txBody>
      </p:sp>
      <p:sp>
        <p:nvSpPr>
          <p:cNvPr id="12" name="Text Box 27"/>
          <p:cNvSpPr txBox="1">
            <a:spLocks noChangeArrowheads="1"/>
          </p:cNvSpPr>
          <p:nvPr/>
        </p:nvSpPr>
        <p:spPr bwMode="auto">
          <a:xfrm>
            <a:off x="2286000" y="6541093"/>
            <a:ext cx="3048000" cy="25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914400">
              <a:lnSpc>
                <a:spcPts val="1300"/>
              </a:lnSpc>
              <a:spcAft>
                <a:spcPct val="0"/>
              </a:spcAft>
            </a:pPr>
            <a:r>
              <a:rPr lang="en-US" sz="800" b="0" dirty="0" smtClean="0"/>
              <a:t>Approved for Public Release: 10-2908. Distribution Unlimited</a:t>
            </a:r>
            <a:endParaRPr lang="en-US" sz="8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70000"/>
        <a:buFont typeface="Arial" pitchFamily="34" charset="0"/>
        <a:buChar char="■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XCCDF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886200"/>
            <a:ext cx="4572000" cy="1066800"/>
          </a:xfrm>
        </p:spPr>
        <p:txBody>
          <a:bodyPr/>
          <a:lstStyle/>
          <a:p>
            <a:r>
              <a:rPr lang="en-US" b="1" dirty="0" smtClean="0"/>
              <a:t>Charles Schmidt</a:t>
            </a:r>
            <a:endParaRPr lang="en-US" b="1" dirty="0"/>
          </a:p>
          <a:p>
            <a:r>
              <a:rPr lang="en-US" b="1" dirty="0" smtClean="0"/>
              <a:t>June 2011</a:t>
            </a:r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Metadata and Status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Metadata field expanded</a:t>
            </a:r>
          </a:p>
          <a:p>
            <a:pPr lvl="1"/>
            <a:r>
              <a:rPr lang="en-US" dirty="0" smtClean="0"/>
              <a:t>Any XML-structure accepted for metadata</a:t>
            </a:r>
          </a:p>
          <a:p>
            <a:pPr lvl="2"/>
            <a:r>
              <a:rPr lang="en-US" dirty="0" smtClean="0"/>
              <a:t>Previously only Dublin Core allowed</a:t>
            </a:r>
          </a:p>
          <a:p>
            <a:pPr lvl="1"/>
            <a:r>
              <a:rPr lang="en-US" dirty="0" smtClean="0"/>
              <a:t>Metadata fields added to all major structures</a:t>
            </a:r>
          </a:p>
          <a:p>
            <a:pPr lvl="1"/>
            <a:r>
              <a:rPr lang="en-US" dirty="0" smtClean="0"/>
              <a:t>Communities of interest can now mark-up content to add value</a:t>
            </a:r>
          </a:p>
          <a:p>
            <a:endParaRPr lang="en-US" dirty="0" smtClean="0"/>
          </a:p>
          <a:p>
            <a:r>
              <a:rPr lang="en-US" dirty="0" smtClean="0"/>
              <a:t>Also added dc-status field to major structures</a:t>
            </a:r>
          </a:p>
          <a:p>
            <a:pPr lvl="1"/>
            <a:r>
              <a:rPr lang="en-US" dirty="0" smtClean="0"/>
              <a:t>Holds additional status details using Dublin Core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 Import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505421"/>
          </a:xfrm>
        </p:spPr>
        <p:txBody>
          <a:bodyPr/>
          <a:lstStyle/>
          <a:p>
            <a:pPr lvl="0"/>
            <a:r>
              <a:rPr lang="en-US" dirty="0" smtClean="0"/>
              <a:t>Check-import property was clarified</a:t>
            </a:r>
          </a:p>
          <a:p>
            <a:pPr lvl="1"/>
            <a:r>
              <a:rPr lang="en-US" dirty="0" smtClean="0"/>
              <a:t>Check-import is used to record findings</a:t>
            </a:r>
          </a:p>
          <a:p>
            <a:pPr lvl="1"/>
            <a:r>
              <a:rPr lang="en-US" dirty="0" smtClean="0"/>
              <a:t>Clarify how imported information is to be identified</a:t>
            </a:r>
          </a:p>
          <a:p>
            <a:pPr lvl="0"/>
            <a:r>
              <a:rPr lang="en-US" dirty="0" smtClean="0"/>
              <a:t>Import-</a:t>
            </a:r>
            <a:r>
              <a:rPr lang="en-US" dirty="0" err="1" smtClean="0"/>
              <a:t>xpath</a:t>
            </a:r>
            <a:r>
              <a:rPr lang="en-US" dirty="0" smtClean="0"/>
              <a:t> attribute was added</a:t>
            </a:r>
          </a:p>
          <a:p>
            <a:pPr lvl="1"/>
            <a:r>
              <a:rPr lang="en-US" dirty="0" smtClean="0"/>
              <a:t>Clarifications allow for the importing of XML structures</a:t>
            </a:r>
          </a:p>
          <a:p>
            <a:pPr lvl="1"/>
            <a:r>
              <a:rPr lang="en-US" dirty="0" smtClean="0"/>
              <a:t>Import-</a:t>
            </a:r>
            <a:r>
              <a:rPr lang="en-US" dirty="0" err="1" smtClean="0"/>
              <a:t>xpath</a:t>
            </a:r>
            <a:r>
              <a:rPr lang="en-US" dirty="0" smtClean="0"/>
              <a:t> allows winnowing of these structures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XCCDF can now…</a:t>
            </a:r>
          </a:p>
          <a:p>
            <a:pPr lvl="1"/>
            <a:r>
              <a:rPr lang="en-US" dirty="0" smtClean="0"/>
              <a:t>Record reasons for results</a:t>
            </a:r>
          </a:p>
          <a:p>
            <a:pPr lvl="1"/>
            <a:r>
              <a:rPr lang="en-US" dirty="0" smtClean="0"/>
              <a:t>Collect general findings for recordkeeping purposes</a:t>
            </a:r>
          </a:p>
          <a:p>
            <a:endParaRPr lang="en-US" dirty="0"/>
          </a:p>
          <a:p>
            <a:r>
              <a:rPr lang="en-US" dirty="0" smtClean="0"/>
              <a:t>Still requires some authority to map names to target structures</a:t>
            </a:r>
          </a:p>
          <a:p>
            <a:pPr lvl="1"/>
            <a:r>
              <a:rPr lang="en-US" dirty="0" smtClean="0"/>
              <a:t>Not usable without this, but not in scope for the XCCDF spec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Page  </a:t>
            </a:r>
            <a:fld id="{E40CCABB-9BBC-49C5-99B3-2E0B57D184A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7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Multi-check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New multi-check property</a:t>
            </a:r>
          </a:p>
          <a:p>
            <a:pPr lvl="1"/>
            <a:r>
              <a:rPr lang="en-US" dirty="0" smtClean="0"/>
              <a:t>A single XCCDF Rule could be assessed by a series of several checks</a:t>
            </a:r>
          </a:p>
          <a:p>
            <a:pPr lvl="1"/>
            <a:r>
              <a:rPr lang="en-US" dirty="0" smtClean="0"/>
              <a:t>Previously, this would produce one result</a:t>
            </a:r>
          </a:p>
          <a:p>
            <a:pPr lvl="2"/>
            <a:r>
              <a:rPr lang="en-US" dirty="0" smtClean="0"/>
              <a:t>45 pass, 2 fail = fail</a:t>
            </a:r>
          </a:p>
          <a:p>
            <a:pPr lvl="2"/>
            <a:r>
              <a:rPr lang="en-US" dirty="0" smtClean="0"/>
              <a:t>Would need to dig through the OVAL results to see what caused the failure</a:t>
            </a:r>
          </a:p>
          <a:p>
            <a:r>
              <a:rPr lang="en-US" dirty="0" smtClean="0"/>
              <a:t>Multi-check provides means to report each check result in the XCCDF results</a:t>
            </a:r>
          </a:p>
          <a:p>
            <a:pPr lvl="1"/>
            <a:r>
              <a:rPr lang="en-US" dirty="0" smtClean="0"/>
              <a:t>Easier to track causes of failures</a:t>
            </a:r>
          </a:p>
          <a:p>
            <a:r>
              <a:rPr lang="en-US" dirty="0" smtClean="0"/>
              <a:t>Latest version of XCCDF Interpreter reference implementation includes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9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 Identification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Asset Identification (AI) standard (NIST IR 7693) for target identification</a:t>
            </a:r>
          </a:p>
          <a:p>
            <a:pPr lvl="1"/>
            <a:r>
              <a:rPr lang="en-US" dirty="0" smtClean="0"/>
              <a:t>Previously used target, target-address, target-facts for identification</a:t>
            </a:r>
          </a:p>
          <a:p>
            <a:pPr lvl="1"/>
            <a:r>
              <a:rPr lang="en-US" dirty="0" smtClean="0"/>
              <a:t>OVAL and other languages used other structures</a:t>
            </a:r>
          </a:p>
          <a:p>
            <a:r>
              <a:rPr lang="en-US" dirty="0" smtClean="0"/>
              <a:t>New use of AI allows user to include AI structures</a:t>
            </a:r>
          </a:p>
          <a:p>
            <a:pPr lvl="1"/>
            <a:r>
              <a:rPr lang="en-US" dirty="0" smtClean="0"/>
              <a:t>Target fields also remain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11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fixes and improved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Deprecated unused, confusing features</a:t>
            </a:r>
          </a:p>
          <a:p>
            <a:pPr lvl="1"/>
            <a:r>
              <a:rPr lang="en-US" dirty="0" smtClean="0"/>
              <a:t>Group </a:t>
            </a:r>
            <a:r>
              <a:rPr lang="en-US" dirty="0" err="1" smtClean="0"/>
              <a:t>extention</a:t>
            </a:r>
            <a:endParaRPr lang="en-US" dirty="0" smtClean="0"/>
          </a:p>
          <a:p>
            <a:pPr lvl="1"/>
            <a:r>
              <a:rPr lang="en-US" dirty="0" smtClean="0"/>
              <a:t>Rule role properties</a:t>
            </a:r>
          </a:p>
          <a:p>
            <a:pPr lvl="1"/>
            <a:r>
              <a:rPr lang="en-US" dirty="0" smtClean="0"/>
              <a:t>Rule impact-metric properties</a:t>
            </a:r>
          </a:p>
          <a:p>
            <a:r>
              <a:rPr lang="en-US" dirty="0" smtClean="0"/>
              <a:t>Expanded explanations of selector and Rule processing</a:t>
            </a:r>
          </a:p>
          <a:p>
            <a:r>
              <a:rPr lang="en-US" dirty="0" smtClean="0"/>
              <a:t>Lots of minor bug fixes</a:t>
            </a:r>
          </a:p>
          <a:p>
            <a:r>
              <a:rPr lang="en-US" dirty="0" smtClean="0"/>
              <a:t>Broad restructuring of the document</a:t>
            </a:r>
          </a:p>
          <a:p>
            <a:pPr lvl="1"/>
            <a:r>
              <a:rPr lang="en-US" dirty="0" smtClean="0"/>
              <a:t>Redundant text consolidated so topics are all in one location</a:t>
            </a:r>
          </a:p>
          <a:p>
            <a:pPr lvl="1"/>
            <a:r>
              <a:rPr lang="en-US" dirty="0" smtClean="0"/>
              <a:t>Subsection headings added with cross references</a:t>
            </a:r>
          </a:p>
          <a:p>
            <a:pPr lvl="1"/>
            <a:r>
              <a:rPr lang="en-US" dirty="0" smtClean="0"/>
              <a:t>Appendix with schema and example removed</a:t>
            </a:r>
          </a:p>
          <a:p>
            <a:pPr lvl="2"/>
            <a:r>
              <a:rPr lang="en-US" dirty="0" smtClean="0"/>
              <a:t>We are working on a separate example document</a:t>
            </a:r>
          </a:p>
          <a:p>
            <a:pPr lvl="1"/>
            <a:r>
              <a:rPr lang="en-US" dirty="0" smtClean="0"/>
              <a:t>Goal is a significantly more </a:t>
            </a:r>
            <a:r>
              <a:rPr lang="en-US" smtClean="0"/>
              <a:t>readable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46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XCCDF 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new version of XCCDF: 1.2 or 1.1.5?</a:t>
            </a:r>
          </a:p>
          <a:p>
            <a:pPr lvl="1"/>
            <a:r>
              <a:rPr lang="en-US" dirty="0" smtClean="0"/>
              <a:t>Issue is the XML </a:t>
            </a:r>
            <a:r>
              <a:rPr lang="en-US" dirty="0"/>
              <a:t>namespace – currently http://</a:t>
            </a:r>
            <a:r>
              <a:rPr lang="en-US" dirty="0" smtClean="0"/>
              <a:t>checklists.nist.gov/xccdf/1.1</a:t>
            </a:r>
          </a:p>
          <a:p>
            <a:pPr lvl="1"/>
            <a:endParaRPr lang="en-US" dirty="0"/>
          </a:p>
          <a:p>
            <a:r>
              <a:rPr lang="en-US" dirty="0" smtClean="0"/>
              <a:t>If we update to XCCDF 1.2, then namespace changes</a:t>
            </a:r>
          </a:p>
          <a:p>
            <a:pPr lvl="1"/>
            <a:r>
              <a:rPr lang="en-US" dirty="0" smtClean="0"/>
              <a:t>Old content will not validate against new schema without changing the namespace</a:t>
            </a:r>
          </a:p>
          <a:p>
            <a:pPr lvl="1"/>
            <a:r>
              <a:rPr lang="en-US" dirty="0" smtClean="0"/>
              <a:t>Bad? </a:t>
            </a:r>
          </a:p>
          <a:p>
            <a:pPr lvl="2"/>
            <a:r>
              <a:rPr lang="en-US" dirty="0" smtClean="0"/>
              <a:t>No longer transparently backwards compatible</a:t>
            </a:r>
          </a:p>
          <a:p>
            <a:pPr lvl="1"/>
            <a:r>
              <a:rPr lang="en-US" dirty="0" smtClean="0"/>
              <a:t>Good? </a:t>
            </a:r>
          </a:p>
          <a:p>
            <a:pPr lvl="2"/>
            <a:r>
              <a:rPr lang="en-US" dirty="0" smtClean="0"/>
              <a:t>Allow us to make other, non-backwards compatible changes (e.g., remove deprecated schema inclusions that are causing problems)</a:t>
            </a:r>
          </a:p>
          <a:p>
            <a:pPr lvl="2"/>
            <a:r>
              <a:rPr lang="en-US" dirty="0" smtClean="0"/>
              <a:t>Force deliberate selection of schema version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11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XCCDF Version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1.1.5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tay in the 1.1 namespace and remain transparently backwards compatible</a:t>
            </a:r>
          </a:p>
          <a:p>
            <a:r>
              <a:rPr lang="en-US" dirty="0" smtClean="0"/>
              <a:t>1.2 with no other changes</a:t>
            </a:r>
          </a:p>
          <a:p>
            <a:pPr lvl="1"/>
            <a:r>
              <a:rPr lang="en-US" dirty="0" smtClean="0"/>
              <a:t>The namespace changes to </a:t>
            </a:r>
            <a:r>
              <a:rPr lang="en-US" dirty="0"/>
              <a:t>http://checklists.nist.gov/xccdf/1.1</a:t>
            </a:r>
          </a:p>
          <a:p>
            <a:pPr lvl="1"/>
            <a:r>
              <a:rPr lang="en-US" dirty="0" smtClean="0"/>
              <a:t>No other changes are made</a:t>
            </a:r>
          </a:p>
          <a:p>
            <a:pPr lvl="2"/>
            <a:r>
              <a:rPr lang="en-US" dirty="0" smtClean="0"/>
              <a:t>1.1.4 content can be used once the namespace is updated</a:t>
            </a:r>
          </a:p>
          <a:p>
            <a:r>
              <a:rPr lang="en-US" dirty="0" smtClean="0"/>
              <a:t>1.2 with clean-up</a:t>
            </a:r>
          </a:p>
          <a:p>
            <a:pPr lvl="1"/>
            <a:r>
              <a:rPr lang="en-US" dirty="0" smtClean="0"/>
              <a:t>Change namespace and remove old deprecated material</a:t>
            </a:r>
          </a:p>
          <a:p>
            <a:pPr lvl="1"/>
            <a:r>
              <a:rPr lang="en-US" dirty="0" smtClean="0"/>
              <a:t>No longer backwards compatible, but cleaner going forward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 by Reference vs. by Inclusion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 decisions was to allow XCCDF to include AI structures</a:t>
            </a:r>
          </a:p>
          <a:p>
            <a:pPr lvl="1"/>
            <a:r>
              <a:rPr lang="en-US" dirty="0" smtClean="0"/>
              <a:t>Idea was that we didn’t want to require yet another content file to be added to the XCCDF data stream</a:t>
            </a:r>
          </a:p>
          <a:p>
            <a:r>
              <a:rPr lang="en-US" dirty="0" smtClean="0"/>
              <a:t>Recently noted that sometimes AI structures already travelling with XCCDF data stream</a:t>
            </a:r>
          </a:p>
          <a:p>
            <a:pPr lvl="1"/>
            <a:r>
              <a:rPr lang="en-US" dirty="0" smtClean="0"/>
              <a:t>ARF results may include AI structures</a:t>
            </a:r>
          </a:p>
          <a:p>
            <a:r>
              <a:rPr lang="en-US" dirty="0" smtClean="0"/>
              <a:t>Do we want to add ability to have references too?</a:t>
            </a:r>
          </a:p>
          <a:p>
            <a:pPr lvl="1"/>
            <a:r>
              <a:rPr lang="en-US" dirty="0" smtClean="0"/>
              <a:t>Will still allow physical inclusion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39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Reference vs. </a:t>
            </a:r>
            <a:r>
              <a:rPr lang="en-US" dirty="0" smtClean="0"/>
              <a:t>Inclusion - Schema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295400"/>
            <a:ext cx="7772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xsd:complexType</a:t>
            </a:r>
            <a:r>
              <a:rPr lang="en-US" sz="1400" dirty="0">
                <a:solidFill>
                  <a:srgbClr val="F5844C"/>
                </a:solidFill>
              </a:rPr>
              <a:t> name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 err="1">
                <a:solidFill>
                  <a:srgbClr val="993300"/>
                </a:solidFill>
              </a:rPr>
              <a:t>testResultType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>
                <a:solidFill>
                  <a:srgbClr val="000096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	</a:t>
            </a:r>
            <a:r>
              <a:rPr lang="en-US" sz="1400" dirty="0" smtClean="0"/>
              <a:t>…</a:t>
            </a: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</a:rPr>
              <a:t>  </a:t>
            </a:r>
            <a:r>
              <a:rPr lang="en-US" sz="1400" dirty="0" smtClean="0">
                <a:solidFill>
                  <a:srgbClr val="000000"/>
                </a:solidFill>
              </a:rPr>
              <a:t>          </a:t>
            </a:r>
            <a:r>
              <a:rPr lang="en-US" sz="1400" dirty="0" smtClean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xsd:element</a:t>
            </a:r>
            <a:r>
              <a:rPr lang="en-US" sz="1400" dirty="0">
                <a:solidFill>
                  <a:srgbClr val="F5844C"/>
                </a:solidFill>
              </a:rPr>
              <a:t> name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"target"</a:t>
            </a:r>
            <a:r>
              <a:rPr lang="en-US" sz="1400" dirty="0">
                <a:solidFill>
                  <a:srgbClr val="F5844C"/>
                </a:solidFill>
              </a:rPr>
              <a:t> type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 err="1">
                <a:solidFill>
                  <a:srgbClr val="993300"/>
                </a:solidFill>
              </a:rPr>
              <a:t>xsd:string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minOccurs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"1"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maxOccurs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"unbounded"</a:t>
            </a:r>
            <a:r>
              <a:rPr lang="en-US" sz="1400" dirty="0">
                <a:solidFill>
                  <a:srgbClr val="000096"/>
                </a:solidFill>
              </a:rPr>
              <a:t>/&gt;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xsd:element</a:t>
            </a:r>
            <a:r>
              <a:rPr lang="en-US" sz="1400" dirty="0">
                <a:solidFill>
                  <a:srgbClr val="F5844C"/>
                </a:solidFill>
              </a:rPr>
              <a:t> name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"target-address"</a:t>
            </a:r>
            <a:r>
              <a:rPr lang="en-US" sz="1400" dirty="0">
                <a:solidFill>
                  <a:srgbClr val="F5844C"/>
                </a:solidFill>
              </a:rPr>
              <a:t> type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 err="1">
                <a:solidFill>
                  <a:srgbClr val="993300"/>
                </a:solidFill>
              </a:rPr>
              <a:t>xsd:string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minOccurs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"0"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maxOccurs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"unbounded"</a:t>
            </a:r>
            <a:r>
              <a:rPr lang="en-US" sz="1400" dirty="0">
                <a:solidFill>
                  <a:srgbClr val="000096"/>
                </a:solidFill>
              </a:rPr>
              <a:t>/&gt;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xsd:element</a:t>
            </a:r>
            <a:r>
              <a:rPr lang="en-US" sz="1400" dirty="0">
                <a:solidFill>
                  <a:srgbClr val="F5844C"/>
                </a:solidFill>
              </a:rPr>
              <a:t> name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"target-facts"</a:t>
            </a:r>
            <a:r>
              <a:rPr lang="en-US" sz="1400" dirty="0">
                <a:solidFill>
                  <a:srgbClr val="F5844C"/>
                </a:solidFill>
              </a:rPr>
              <a:t> type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 err="1">
                <a:solidFill>
                  <a:srgbClr val="993300"/>
                </a:solidFill>
              </a:rPr>
              <a:t>cdf:targetFactsType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minOccurs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"0"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maxOccurs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"1"</a:t>
            </a:r>
            <a:r>
              <a:rPr lang="en-US" sz="1400" dirty="0">
                <a:solidFill>
                  <a:srgbClr val="000096"/>
                </a:solidFill>
              </a:rPr>
              <a:t>/&gt;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xsd:element</a:t>
            </a:r>
            <a:r>
              <a:rPr lang="en-US" sz="1400" dirty="0">
                <a:solidFill>
                  <a:srgbClr val="F5844C"/>
                </a:solidFill>
              </a:rPr>
              <a:t> ref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 err="1">
                <a:solidFill>
                  <a:srgbClr val="993300"/>
                </a:solidFill>
              </a:rPr>
              <a:t>ai:asset-related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minOccurs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"0"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maxOccurs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"unbounded"</a:t>
            </a:r>
            <a:r>
              <a:rPr lang="en-US" sz="1400" dirty="0">
                <a:solidFill>
                  <a:srgbClr val="000096"/>
                </a:solidFill>
              </a:rPr>
              <a:t>/&gt;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	…</a:t>
            </a:r>
          </a:p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xsd:complexType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endParaRPr lang="en-US" sz="1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5800" y="3886200"/>
            <a:ext cx="7696200" cy="2217738"/>
          </a:xfrm>
        </p:spPr>
        <p:txBody>
          <a:bodyPr/>
          <a:lstStyle/>
          <a:p>
            <a:r>
              <a:rPr lang="en-US" dirty="0" smtClean="0"/>
              <a:t>Add new element (</a:t>
            </a:r>
            <a:r>
              <a:rPr lang="en-US" dirty="0" err="1" smtClean="0"/>
              <a:t>ai</a:t>
            </a:r>
            <a:r>
              <a:rPr lang="en-US" dirty="0" smtClean="0"/>
              <a:t>-ref) that has an </a:t>
            </a:r>
            <a:r>
              <a:rPr lang="en-US" dirty="0" err="1" smtClean="0"/>
              <a:t>href</a:t>
            </a:r>
            <a:r>
              <a:rPr lang="en-US" dirty="0" smtClean="0"/>
              <a:t> and </a:t>
            </a:r>
            <a:r>
              <a:rPr lang="en-US" dirty="0" err="1" smtClean="0"/>
              <a:t>idref</a:t>
            </a:r>
            <a:r>
              <a:rPr lang="en-US" dirty="0" smtClean="0"/>
              <a:t> attribute to identify file and id?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71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Structure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check-import, check-content-ref both reference elements in external files written in other languages</a:t>
            </a:r>
          </a:p>
          <a:p>
            <a:pPr lvl="1"/>
            <a:r>
              <a:rPr lang="en-US" dirty="0" smtClean="0"/>
              <a:t>These references must be interpreted: “name means XML structure XYZ”</a:t>
            </a:r>
          </a:p>
          <a:p>
            <a:pPr lvl="1"/>
            <a:r>
              <a:rPr lang="en-US" dirty="0" smtClean="0"/>
              <a:t>The specific mapping of name to XML structure is outside the scope of XCCDF</a:t>
            </a:r>
          </a:p>
          <a:p>
            <a:r>
              <a:rPr lang="en-US" dirty="0" smtClean="0"/>
              <a:t>Where should mappings be defined?</a:t>
            </a:r>
          </a:p>
          <a:p>
            <a:pPr lvl="1"/>
            <a:r>
              <a:rPr lang="en-US" dirty="0" smtClean="0"/>
              <a:t>Higher level language? (SCAP)</a:t>
            </a:r>
          </a:p>
          <a:p>
            <a:pPr lvl="1"/>
            <a:r>
              <a:rPr lang="en-US" dirty="0" smtClean="0"/>
              <a:t>In referenced language? (OVAL/OCIL/XCCDF responsible for providing handles to its own structures)</a:t>
            </a:r>
          </a:p>
          <a:p>
            <a:r>
              <a:rPr lang="en-US" dirty="0" smtClean="0"/>
              <a:t>Mapping fidelity</a:t>
            </a:r>
          </a:p>
          <a:p>
            <a:pPr lvl="1"/>
            <a:r>
              <a:rPr lang="en-US" dirty="0" smtClean="0"/>
              <a:t>OVAL results can require 3 levels: file, definition id, variable-instance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36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90BD3-AD00-4C19-91EB-6987DA9FDDC9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Agenda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of New Draft</a:t>
            </a:r>
          </a:p>
          <a:p>
            <a:pPr lvl="1"/>
            <a:r>
              <a:rPr lang="en-US" dirty="0" smtClean="0"/>
              <a:t>Review new features</a:t>
            </a:r>
          </a:p>
          <a:p>
            <a:pPr lvl="1"/>
            <a:r>
              <a:rPr lang="en-US" dirty="0" smtClean="0"/>
              <a:t>Review document structure</a:t>
            </a:r>
          </a:p>
          <a:p>
            <a:r>
              <a:rPr lang="en-US" dirty="0" smtClean="0"/>
              <a:t>Final Questions</a:t>
            </a:r>
          </a:p>
          <a:p>
            <a:pPr lvl="1"/>
            <a:r>
              <a:rPr lang="en-US" dirty="0" smtClean="0"/>
              <a:t>1.2 vs. 1.1.5</a:t>
            </a:r>
          </a:p>
          <a:p>
            <a:pPr lvl="1"/>
            <a:r>
              <a:rPr lang="en-US" dirty="0" smtClean="0"/>
              <a:t>AI reference vs. inclusion</a:t>
            </a:r>
          </a:p>
          <a:p>
            <a:pPr lvl="1"/>
            <a:r>
              <a:rPr lang="en-US" dirty="0" smtClean="0"/>
              <a:t>Remote structure identification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“External Profiles”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discussions since Winter Developer Days</a:t>
            </a:r>
          </a:p>
          <a:p>
            <a:pPr lvl="1"/>
            <a:r>
              <a:rPr lang="en-US" dirty="0" smtClean="0"/>
              <a:t>Audit use case – provide simple mechanic to record tailoring actions relative to a particular Benchmark or Benchmark Profile</a:t>
            </a:r>
          </a:p>
          <a:p>
            <a:pPr lvl="1"/>
            <a:r>
              <a:rPr lang="en-US" dirty="0" smtClean="0"/>
              <a:t>Authoring use case – provide means to expand existing Benchmark content without changing or copying the source</a:t>
            </a:r>
          </a:p>
          <a:p>
            <a:pPr lvl="1"/>
            <a:r>
              <a:rPr lang="en-US" dirty="0" smtClean="0"/>
              <a:t>How do we ensure adequate reporting?</a:t>
            </a:r>
          </a:p>
          <a:p>
            <a:r>
              <a:rPr lang="en-US" dirty="0" smtClean="0"/>
              <a:t>Will go through background and outline some possibilities in the break-out room at lunch today</a:t>
            </a:r>
          </a:p>
          <a:p>
            <a:r>
              <a:rPr lang="en-US" dirty="0" smtClean="0"/>
              <a:t>A further break-out session is planned for after the last session today</a:t>
            </a:r>
          </a:p>
          <a:p>
            <a:pPr lvl="1"/>
            <a:r>
              <a:rPr lang="en-US" dirty="0" smtClean="0"/>
              <a:t>Goal is to find some consensus on this feature that can be included in the next draft</a:t>
            </a:r>
          </a:p>
          <a:p>
            <a:pPr lvl="2"/>
            <a:r>
              <a:rPr lang="en-US" dirty="0" smtClean="0"/>
              <a:t>Some parties have expressed that this capability is highly important to them and are hoping for inclusion in the next release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20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Features in XCCDF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Complex Values – XCCDF variables can now hold and pass lists or externally defined data structures</a:t>
            </a:r>
          </a:p>
          <a:p>
            <a:r>
              <a:rPr lang="en-US" dirty="0"/>
              <a:t>Check negations – check results can be negated</a:t>
            </a:r>
          </a:p>
          <a:p>
            <a:r>
              <a:rPr lang="en-US" dirty="0"/>
              <a:t>Update to use CPE 2.3</a:t>
            </a:r>
          </a:p>
          <a:p>
            <a:r>
              <a:rPr lang="en-US" dirty="0"/>
              <a:t>Expanded metadata use – metadata fields are more flexible and exist in more locations</a:t>
            </a:r>
          </a:p>
          <a:p>
            <a:r>
              <a:rPr lang="en-US" dirty="0"/>
              <a:t>Status fields also expanded to support Dublin Core elements</a:t>
            </a:r>
          </a:p>
          <a:p>
            <a:r>
              <a:rPr lang="en-US" dirty="0"/>
              <a:t>Check-import – use was clarified and expanded to better support import of XML structures from the checking system</a:t>
            </a:r>
          </a:p>
          <a:p>
            <a:r>
              <a:rPr lang="en-US" dirty="0"/>
              <a:t>Multi-check – support for reporting check results individually (e.g. patch scans can now report per-patch)</a:t>
            </a:r>
          </a:p>
          <a:p>
            <a:r>
              <a:rPr lang="en-US" dirty="0" smtClean="0"/>
              <a:t>Add Asset Identification standard to results</a:t>
            </a:r>
          </a:p>
          <a:p>
            <a:r>
              <a:rPr lang="en-US" dirty="0" smtClean="0"/>
              <a:t>Deprecate group extension, role property in Rules, and impact-metric in Rules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46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Complex Values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3999"/>
            <a:ext cx="8001000" cy="4953001"/>
          </a:xfrm>
        </p:spPr>
        <p:txBody>
          <a:bodyPr/>
          <a:lstStyle/>
          <a:p>
            <a:r>
              <a:rPr lang="en-US" dirty="0" smtClean="0"/>
              <a:t>New structures for Values and Profiles</a:t>
            </a:r>
          </a:p>
          <a:p>
            <a:pPr lvl="1"/>
            <a:r>
              <a:rPr lang="en-US" dirty="0" smtClean="0"/>
              <a:t>Can hold lists of simple data values</a:t>
            </a:r>
          </a:p>
          <a:p>
            <a:pPr lvl="1"/>
            <a:r>
              <a:rPr lang="en-US" dirty="0" smtClean="0"/>
              <a:t>Can use externally defined, XML-based data types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 longer forced to use one, simple value</a:t>
            </a:r>
          </a:p>
          <a:p>
            <a:pPr lvl="1"/>
            <a:r>
              <a:rPr lang="en-US" dirty="0" smtClean="0"/>
              <a:t>Brings XCCDF in line with the current capabilities of OVAL</a:t>
            </a:r>
          </a:p>
          <a:p>
            <a:pPr lvl="1"/>
            <a:r>
              <a:rPr lang="en-US" dirty="0" smtClean="0"/>
              <a:t>Ability to use external data types will help XCCDF remain current as check languages advance</a:t>
            </a:r>
          </a:p>
          <a:p>
            <a:pPr lvl="1"/>
            <a:endParaRPr lang="en-US" dirty="0"/>
          </a:p>
          <a:p>
            <a:r>
              <a:rPr lang="en-US" dirty="0"/>
              <a:t>Latest version of XCCDF Interpreter reference implementation includes this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7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Values - Schema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8793-F95B-4CFC-9A87-DBAD57B24C1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1206366"/>
            <a:ext cx="85344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xsd:complexType</a:t>
            </a:r>
            <a:r>
              <a:rPr lang="en-US" sz="1400" dirty="0">
                <a:solidFill>
                  <a:srgbClr val="F5844C"/>
                </a:solidFill>
              </a:rPr>
              <a:t> name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 err="1">
                <a:solidFill>
                  <a:srgbClr val="993300"/>
                </a:solidFill>
              </a:rPr>
              <a:t>complexValueType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>
                <a:solidFill>
                  <a:srgbClr val="000096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xsd:annotation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xsd:documentation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> The type that a Value may encapsulate. This can be a list or some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    external XML representation of a data structure.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xsd:documentation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xsd:annotation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xsd:choice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xsd:element</a:t>
            </a:r>
            <a:r>
              <a:rPr lang="en-US" sz="1400" dirty="0">
                <a:solidFill>
                  <a:srgbClr val="F5844C"/>
                </a:solidFill>
              </a:rPr>
              <a:t> name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"item"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minOccurs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"1"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maxOccurs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"unbounded"</a:t>
            </a:r>
            <a:r>
              <a:rPr lang="en-US" sz="1400" dirty="0">
                <a:solidFill>
                  <a:srgbClr val="F5844C"/>
                </a:solidFill>
              </a:rPr>
              <a:t> type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 err="1">
                <a:solidFill>
                  <a:srgbClr val="993300"/>
                </a:solidFill>
              </a:rPr>
              <a:t>xsd:string</a:t>
            </a:r>
            <a:r>
              <a:rPr lang="en-US" sz="1400" dirty="0">
                <a:solidFill>
                  <a:srgbClr val="993300"/>
                </a:solidFill>
              </a:rPr>
              <a:t>"</a:t>
            </a:r>
            <a:r>
              <a:rPr lang="en-US" sz="1400" dirty="0">
                <a:solidFill>
                  <a:srgbClr val="000096"/>
                </a:solidFill>
              </a:rPr>
              <a:t>/&gt;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00"/>
                </a:solidFill>
              </a:rPr>
              <a:t>&lt;!-- For lists --&gt;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xsd:element</a:t>
            </a:r>
            <a:r>
              <a:rPr lang="en-US" sz="1400" dirty="0">
                <a:solidFill>
                  <a:srgbClr val="F5844C"/>
                </a:solidFill>
              </a:rPr>
              <a:t> name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"external-type"</a:t>
            </a:r>
            <a:r>
              <a:rPr lang="en-US" sz="1400" dirty="0">
                <a:solidFill>
                  <a:srgbClr val="000096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    </a:t>
            </a:r>
            <a:r>
              <a:rPr lang="en-US" sz="1400" dirty="0">
                <a:solidFill>
                  <a:srgbClr val="006400"/>
                </a:solidFill>
              </a:rPr>
              <a:t>&lt;!-- For external structures --&gt;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xsd:complexType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xsd:sequence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            </a:t>
            </a:r>
            <a:r>
              <a:rPr lang="en-US" sz="1400" dirty="0">
                <a:solidFill>
                  <a:srgbClr val="0064C8"/>
                </a:solidFill>
              </a:rPr>
              <a:t>&lt;</a:t>
            </a:r>
            <a:r>
              <a:rPr lang="en-US" sz="1400" dirty="0" err="1">
                <a:solidFill>
                  <a:srgbClr val="0064C8"/>
                </a:solidFill>
              </a:rPr>
              <a:t>xsd:any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minOccurs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"1"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maxOccurs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"unbounded"</a:t>
            </a:r>
            <a:r>
              <a:rPr lang="en-US" sz="1400" dirty="0">
                <a:solidFill>
                  <a:srgbClr val="F5844C"/>
                </a:solidFill>
              </a:rPr>
              <a:t> </a:t>
            </a:r>
            <a:r>
              <a:rPr lang="en-US" sz="1400" dirty="0" err="1">
                <a:solidFill>
                  <a:srgbClr val="F5844C"/>
                </a:solidFill>
              </a:rPr>
              <a:t>processContents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"strict"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F5844C"/>
                </a:solidFill>
              </a:rPr>
              <a:t>                            namespace</a:t>
            </a:r>
            <a:r>
              <a:rPr lang="en-US" sz="1400" dirty="0">
                <a:solidFill>
                  <a:srgbClr val="FF8040"/>
                </a:solidFill>
              </a:rPr>
              <a:t>=</a:t>
            </a:r>
            <a:r>
              <a:rPr lang="en-US" sz="1400" dirty="0">
                <a:solidFill>
                  <a:srgbClr val="993300"/>
                </a:solidFill>
              </a:rPr>
              <a:t>"##other"</a:t>
            </a:r>
            <a:r>
              <a:rPr lang="en-US" sz="1400" dirty="0">
                <a:solidFill>
                  <a:srgbClr val="000096"/>
                </a:solidFill>
              </a:rPr>
              <a:t>/&gt;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       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xsd:sequence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   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xsd:complexType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   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xsd:element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   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xsd:choice</a:t>
            </a:r>
            <a:r>
              <a:rPr lang="en-US" sz="1400" dirty="0">
                <a:solidFill>
                  <a:srgbClr val="0064C8"/>
                </a:solidFill>
              </a:rPr>
              <a:t>&gt;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>
                <a:solidFill>
                  <a:srgbClr val="000000"/>
                </a:solidFill>
              </a:rPr>
              <a:t>    </a:t>
            </a:r>
            <a:r>
              <a:rPr lang="en-US" sz="1400" dirty="0">
                <a:solidFill>
                  <a:srgbClr val="0064C8"/>
                </a:solidFill>
              </a:rPr>
              <a:t>&lt;/</a:t>
            </a:r>
            <a:r>
              <a:rPr lang="en-US" sz="1400" dirty="0" err="1">
                <a:solidFill>
                  <a:srgbClr val="0064C8"/>
                </a:solidFill>
              </a:rPr>
              <a:t>xsd:complexType</a:t>
            </a:r>
            <a:r>
              <a:rPr lang="en-US" sz="1400" dirty="0" smtClean="0">
                <a:solidFill>
                  <a:srgbClr val="0064C8"/>
                </a:solidFill>
              </a:rPr>
              <a:t>&gt;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6552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Value Examples -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Previously only single values were allowed</a:t>
            </a:r>
          </a:p>
          <a:p>
            <a:pPr lvl="1"/>
            <a:r>
              <a:rPr lang="en-US" dirty="0" smtClean="0"/>
              <a:t>E.g., string = “Bob Jones”</a:t>
            </a:r>
          </a:p>
          <a:p>
            <a:r>
              <a:rPr lang="en-US" dirty="0" smtClean="0"/>
              <a:t>OVAL can handle lists</a:t>
            </a:r>
          </a:p>
          <a:p>
            <a:pPr lvl="1"/>
            <a:r>
              <a:rPr lang="en-US" dirty="0" smtClean="0"/>
              <a:t>Checks were written that scanned for lists of valid users</a:t>
            </a:r>
          </a:p>
          <a:p>
            <a:pPr lvl="1"/>
            <a:r>
              <a:rPr lang="en-US" dirty="0" smtClean="0"/>
              <a:t>XCCDF unable to pass values to such checks</a:t>
            </a:r>
          </a:p>
          <a:p>
            <a:r>
              <a:rPr lang="en-US" dirty="0" smtClean="0"/>
              <a:t>New structures allow passing of lists</a:t>
            </a:r>
          </a:p>
          <a:p>
            <a:pPr lvl="1"/>
            <a:r>
              <a:rPr lang="en-US" dirty="0" smtClean="0"/>
              <a:t>E.g., “Bob Jones, Mary Smith, Alice Johnson”</a:t>
            </a:r>
          </a:p>
          <a:p>
            <a:pPr lvl="1"/>
            <a:r>
              <a:rPr lang="en-US" dirty="0" smtClean="0"/>
              <a:t>No longer need to hard-code this into the OVAL</a:t>
            </a:r>
          </a:p>
          <a:p>
            <a:pPr lvl="1"/>
            <a:r>
              <a:rPr lang="en-US" dirty="0" smtClean="0"/>
              <a:t>Number lists and </a:t>
            </a:r>
            <a:r>
              <a:rPr lang="en-US" dirty="0" err="1" smtClean="0"/>
              <a:t>boolean</a:t>
            </a:r>
            <a:r>
              <a:rPr lang="en-US" dirty="0" smtClean="0"/>
              <a:t> lists also supported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11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Value Examples – </a:t>
            </a:r>
            <a:br>
              <a:rPr lang="en-US" dirty="0" smtClean="0"/>
            </a:br>
            <a:r>
              <a:rPr lang="en-US" dirty="0" smtClean="0"/>
              <a:t>External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Previously only number, string, and </a:t>
            </a:r>
            <a:r>
              <a:rPr lang="en-US" dirty="0" err="1" smtClean="0"/>
              <a:t>boolean</a:t>
            </a:r>
            <a:endParaRPr lang="en-US" dirty="0" smtClean="0"/>
          </a:p>
          <a:p>
            <a:r>
              <a:rPr lang="en-US" dirty="0" smtClean="0"/>
              <a:t>OVAL 5.7 defines 10 data types</a:t>
            </a:r>
          </a:p>
          <a:p>
            <a:pPr lvl="1"/>
            <a:r>
              <a:rPr lang="en-US" dirty="0" smtClean="0"/>
              <a:t>Currently, all can be represented by strings, but still…</a:t>
            </a:r>
          </a:p>
          <a:p>
            <a:r>
              <a:rPr lang="en-US" dirty="0" smtClean="0"/>
              <a:t>New XCCDF allows externally defined types</a:t>
            </a:r>
          </a:p>
          <a:p>
            <a:pPr lvl="1"/>
            <a:r>
              <a:rPr lang="en-US" dirty="0" smtClean="0"/>
              <a:t>If checking language supports structured data, XCCDF can support</a:t>
            </a:r>
          </a:p>
          <a:p>
            <a:pPr lvl="1"/>
            <a:r>
              <a:rPr lang="en-US" dirty="0" smtClean="0"/>
              <a:t>No current examples for this (OVAL types are not importable as XML schema structures)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2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 Negation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4505421"/>
          </a:xfrm>
        </p:spPr>
        <p:txBody>
          <a:bodyPr/>
          <a:lstStyle/>
          <a:p>
            <a:pPr lvl="0"/>
            <a:r>
              <a:rPr lang="en-US" dirty="0" smtClean="0"/>
              <a:t>Check results can now be negated</a:t>
            </a:r>
          </a:p>
          <a:p>
            <a:pPr lvl="1"/>
            <a:r>
              <a:rPr lang="en-US" dirty="0" smtClean="0"/>
              <a:t>Invert meaning of standard check-result to XCCDF-result mapping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OVAL inventory definition can check for presence of IE 5</a:t>
            </a:r>
          </a:p>
          <a:p>
            <a:pPr lvl="1"/>
            <a:r>
              <a:rPr lang="en-US" dirty="0" smtClean="0"/>
              <a:t>Inventory definitions map to “Pass” if software is found (OVAL result of “True”)</a:t>
            </a:r>
          </a:p>
          <a:p>
            <a:pPr lvl="2"/>
            <a:r>
              <a:rPr lang="en-US" dirty="0" smtClean="0"/>
              <a:t>Stipulated in SCAP requirements – NIST SP 800-126</a:t>
            </a:r>
          </a:p>
          <a:p>
            <a:pPr lvl="1"/>
            <a:r>
              <a:rPr lang="en-US" dirty="0" smtClean="0"/>
              <a:t>Now we can create a policy statement that IE 5 not be installed using the existing inventory check</a:t>
            </a:r>
          </a:p>
          <a:p>
            <a:pPr lvl="2"/>
            <a:r>
              <a:rPr lang="en-US" dirty="0" smtClean="0"/>
              <a:t>Negate the check referencing IE 5 inventory check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54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CPE Compatibility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XCCDF updated to use latest version of CPE</a:t>
            </a:r>
          </a:p>
          <a:p>
            <a:r>
              <a:rPr lang="en-US" dirty="0" smtClean="0"/>
              <a:t>Previously XCCDF 1.1.4 mandated use of CPE 2.0</a:t>
            </a:r>
          </a:p>
          <a:p>
            <a:r>
              <a:rPr lang="en-US" dirty="0" smtClean="0"/>
              <a:t>XCCDF can now… </a:t>
            </a:r>
          </a:p>
          <a:p>
            <a:pPr lvl="1"/>
            <a:r>
              <a:rPr lang="en-US" dirty="0" smtClean="0"/>
              <a:t>New XCCDF requires CPE 2.3 </a:t>
            </a:r>
          </a:p>
          <a:p>
            <a:pPr lvl="1"/>
            <a:r>
              <a:rPr lang="en-US" dirty="0" smtClean="0"/>
              <a:t>All prior platform identifier support is deprecated</a:t>
            </a:r>
          </a:p>
          <a:p>
            <a:pPr lvl="2"/>
            <a:r>
              <a:rPr lang="en-US" dirty="0" smtClean="0"/>
              <a:t>CPE 2.0 is valid under CPE 2.3 – no content deprecation</a:t>
            </a:r>
          </a:p>
          <a:p>
            <a:r>
              <a:rPr lang="en-US" dirty="0" smtClean="0"/>
              <a:t>CPE 2.3 is significantly refined over CPE 2.0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9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trebriefing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mitrebrief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mitrebriefing</Template>
  <TotalTime>272</TotalTime>
  <Words>1285</Words>
  <Application>Microsoft Office PowerPoint</Application>
  <PresentationFormat>On-screen Show (4:3)</PresentationFormat>
  <Paragraphs>191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mitrebriefing</vt:lpstr>
      <vt:lpstr>XCCDF</vt:lpstr>
      <vt:lpstr>Session Agenda</vt:lpstr>
      <vt:lpstr>New Features in XCCDF</vt:lpstr>
      <vt:lpstr>Complex Values</vt:lpstr>
      <vt:lpstr>Complex Values - Schema</vt:lpstr>
      <vt:lpstr>Complex Value Examples - Lists</vt:lpstr>
      <vt:lpstr>Complex Value Examples –  External Types</vt:lpstr>
      <vt:lpstr>Check Negation</vt:lpstr>
      <vt:lpstr>CPE Compatibility</vt:lpstr>
      <vt:lpstr>Metadata and Status</vt:lpstr>
      <vt:lpstr>Check Import</vt:lpstr>
      <vt:lpstr>Multi-check</vt:lpstr>
      <vt:lpstr>Asset Identification Standard</vt:lpstr>
      <vt:lpstr>Many fixes and improved structure</vt:lpstr>
      <vt:lpstr>XCCDF Version</vt:lpstr>
      <vt:lpstr>XCCDF Version Options</vt:lpstr>
      <vt:lpstr>AI by Reference vs. by Inclusion</vt:lpstr>
      <vt:lpstr>AI Reference vs. Inclusion - Schema</vt:lpstr>
      <vt:lpstr>Remote Structure Identification</vt:lpstr>
      <vt:lpstr>“External Profiles”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TitleHere</dc:title>
  <dc:creator>Charles M. Schmidt</dc:creator>
  <dc:description>Version 1.0 _x000d_
12/03/07</dc:description>
  <cp:lastModifiedBy>sboczeno</cp:lastModifiedBy>
  <cp:revision>16</cp:revision>
  <dcterms:created xsi:type="dcterms:W3CDTF">2011-06-13T15:02:43Z</dcterms:created>
  <dcterms:modified xsi:type="dcterms:W3CDTF">2011-06-13T21:05:01Z</dcterms:modified>
</cp:coreProperties>
</file>